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3"/>
  </p:notesMasterIdLst>
  <p:sldIdLst>
    <p:sldId id="289" r:id="rId2"/>
    <p:sldId id="261" r:id="rId3"/>
    <p:sldId id="308" r:id="rId4"/>
    <p:sldId id="309" r:id="rId5"/>
    <p:sldId id="274" r:id="rId6"/>
    <p:sldId id="280" r:id="rId7"/>
    <p:sldId id="279" r:id="rId8"/>
    <p:sldId id="281" r:id="rId9"/>
    <p:sldId id="275" r:id="rId10"/>
    <p:sldId id="291" r:id="rId11"/>
    <p:sldId id="276" r:id="rId12"/>
    <p:sldId id="269" r:id="rId13"/>
    <p:sldId id="284" r:id="rId14"/>
    <p:sldId id="282" r:id="rId15"/>
    <p:sldId id="283" r:id="rId16"/>
    <p:sldId id="285" r:id="rId17"/>
    <p:sldId id="287" r:id="rId18"/>
    <p:sldId id="288" r:id="rId19"/>
    <p:sldId id="286" r:id="rId20"/>
    <p:sldId id="290" r:id="rId21"/>
    <p:sldId id="268" r:id="rId22"/>
  </p:sldIdLst>
  <p:sldSz cx="9144000" cy="514826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B25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92" y="8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A400-503E-4340-83A2-6DE9E946C18F}" type="datetimeFigureOut">
              <a:rPr lang="es-CL" smtClean="0"/>
              <a:pPr/>
              <a:t>23-08-2019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0B7A7-8260-4B1B-B9B0-9EE69C6866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650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B7A7-8260-4B1B-B9B0-9EE69C686630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364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7350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44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86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6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819400" y="457624"/>
            <a:ext cx="6096000" cy="411861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04800" y="4690639"/>
            <a:ext cx="1905000" cy="343218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4690639"/>
            <a:ext cx="2895600" cy="343218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4690639"/>
            <a:ext cx="1905000" cy="343218"/>
          </a:xfrm>
        </p:spPr>
        <p:txBody>
          <a:bodyPr/>
          <a:lstStyle>
            <a:lvl1pPr>
              <a:defRPr/>
            </a:lvl1pPr>
          </a:lstStyle>
          <a:p>
            <a:fld id="{B1086F48-988A-40F2-A34B-11D6347010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84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54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2139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2139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4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6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25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8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978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21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3785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9232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6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FC6E-2F62-0F47-AC83-1DB1DDADA2CC}" type="datetimeFigureOut">
              <a:rPr lang="es-ES" smtClean="0"/>
              <a:pPr/>
              <a:t>23/08/2019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71679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5511-F935-9643-93F0-3CBAF2882E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466" y="935421"/>
            <a:ext cx="4648934" cy="21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7352" y="3107718"/>
            <a:ext cx="8303172" cy="17480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Diplomado: </a:t>
            </a:r>
            <a:r>
              <a:rPr lang="es-CL" dirty="0">
                <a:solidFill>
                  <a:schemeClr val="tx1"/>
                </a:solidFill>
              </a:rPr>
              <a:t>“Aprender a leer y escribir en el siglo XXI”. Universidad Alberto Hurtado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Profesoras:</a:t>
            </a:r>
            <a:r>
              <a:rPr lang="es-CL" dirty="0">
                <a:solidFill>
                  <a:schemeClr val="tx1"/>
                </a:solidFill>
              </a:rPr>
              <a:t> Viviana Galdames, Carolina González , Gabriela Sieveking y Lilia Concha</a:t>
            </a:r>
          </a:p>
        </p:txBody>
      </p:sp>
      <p:pic>
        <p:nvPicPr>
          <p:cNvPr id="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723" y="3237186"/>
            <a:ext cx="1408387" cy="7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2966" y="557048"/>
            <a:ext cx="8008882" cy="3305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s-CL" dirty="0"/>
              <a:t>4).- </a:t>
            </a:r>
            <a:r>
              <a:rPr lang="es-CL" b="1" dirty="0"/>
              <a:t>Las formas de pensamiento: </a:t>
            </a:r>
            <a:r>
              <a:rPr lang="es-CL" dirty="0"/>
              <a:t>Construimos unas concepciones concretas sobre la realidad. Ejemplo: Al escribir trasmitimos nuestras creencias y preconceptos del mundo.</a:t>
            </a:r>
          </a:p>
          <a:p>
            <a:pPr marL="342900" lvl="0" indent="-342900" algn="just">
              <a:spcBef>
                <a:spcPct val="20000"/>
              </a:spcBef>
            </a:pPr>
            <a:endParaRPr lang="es-CL" dirty="0"/>
          </a:p>
          <a:p>
            <a:pPr marL="342900" lvl="0" indent="-342900" algn="just">
              <a:spcBef>
                <a:spcPct val="20000"/>
              </a:spcBef>
            </a:pPr>
            <a:r>
              <a:rPr lang="es-CL" dirty="0"/>
              <a:t>5).- </a:t>
            </a:r>
            <a:r>
              <a:rPr lang="es-CL" b="1" dirty="0"/>
              <a:t>La identidad como individuo, colectivo y comunidad: </a:t>
            </a:r>
            <a:r>
              <a:rPr lang="es-CL" dirty="0"/>
              <a:t>Cómo cada uno se presenta en sociedad, cómo es visto por los otros, cómo se construye como individuo dentro de un colectivo. Ejemplo: Somos individuos que pertenecemos a comunidades que poseen saberes, valores, creencias, tradiciones, historias que inciden en nuestra identidad individual, lo que se expresa en nuestros usos del lenguaje. Lo que escribimos o leemos configura nuestra identidad individual y social. </a:t>
            </a:r>
            <a:endParaRPr lang="es-CL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015" y="344921"/>
            <a:ext cx="867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159203" y="34492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_tradnl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1131" y="168166"/>
            <a:ext cx="7556938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Tabla resumen de los componentes estructurales  </a:t>
            </a:r>
          </a:p>
          <a:p>
            <a:pPr algn="ctr"/>
            <a:r>
              <a:rPr lang="es-CL" b="1" dirty="0"/>
              <a:t>Bases Curriculares Educación parvularia 2019</a:t>
            </a:r>
          </a:p>
          <a:p>
            <a:endParaRPr lang="es-CL" dirty="0"/>
          </a:p>
          <a:p>
            <a:pPr algn="just"/>
            <a:r>
              <a:rPr lang="es-CL" b="1" dirty="0"/>
              <a:t>Ámbitos de Experiencias</a:t>
            </a:r>
          </a:p>
          <a:p>
            <a:pPr algn="just"/>
            <a:r>
              <a:rPr lang="es-CL" dirty="0"/>
              <a:t>Constituyen campos curriculares donde se organizan y distribuyen los objetivos de aprendizaje.</a:t>
            </a:r>
          </a:p>
          <a:p>
            <a:pPr algn="just"/>
            <a:endParaRPr lang="es-CL" dirty="0"/>
          </a:p>
          <a:p>
            <a:pPr algn="just"/>
            <a:r>
              <a:rPr lang="es-CL" b="1" dirty="0"/>
              <a:t>Núcleos de Aprendizajes:</a:t>
            </a:r>
          </a:p>
          <a:p>
            <a:pPr algn="just"/>
            <a:r>
              <a:rPr lang="es-CL" dirty="0"/>
              <a:t>Corresponden a focos de experiencias para el aprendizaje, en torno a los cuales se articula un conjunto de objetivos de aprendizaje. </a:t>
            </a:r>
          </a:p>
          <a:p>
            <a:pPr algn="just"/>
            <a:endParaRPr lang="es-CL" dirty="0"/>
          </a:p>
          <a:p>
            <a:pPr algn="just"/>
            <a:r>
              <a:rPr lang="es-CL" b="1" dirty="0"/>
              <a:t>Objetivos de Aprendizaje:</a:t>
            </a:r>
          </a:p>
          <a:p>
            <a:pPr algn="just"/>
            <a:r>
              <a:rPr lang="es-CL" dirty="0"/>
              <a:t>Establecen los aprendizajes que se esperan de los párvulos en cada nivel educativo, precisando las habilidades, actitudes y conocimientos que se busca lograr mediante la práctica pedagógica de la Educación Parvularia. Al interior de ellos, se distinguen objetivos de aprendizaje transversales (OAT).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492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23291" y="123449"/>
            <a:ext cx="8733034" cy="4386906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  <a:p>
            <a:pPr algn="just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3780" y="283778"/>
            <a:ext cx="8572546" cy="4603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r>
              <a:rPr lang="es-CL" sz="2400" b="1" dirty="0"/>
              <a:t>Bases Curriculares Educación Parvularia</a:t>
            </a:r>
          </a:p>
          <a:p>
            <a:pPr algn="ctr"/>
            <a:r>
              <a:rPr lang="es-CL" dirty="0"/>
              <a:t> </a:t>
            </a:r>
          </a:p>
          <a:p>
            <a:pPr algn="ctr"/>
            <a:endParaRPr lang="es-CL" b="1" dirty="0"/>
          </a:p>
          <a:p>
            <a:pPr algn="ctr"/>
            <a:r>
              <a:rPr lang="es-CL" b="1" dirty="0"/>
              <a:t>Ámbito: </a:t>
            </a:r>
            <a:r>
              <a:rPr lang="es-CL" dirty="0"/>
              <a:t> Comunicación Integral. (Lenguaje Verbal  - Lenguaje Artístico)</a:t>
            </a:r>
          </a:p>
          <a:p>
            <a:pPr algn="ctr"/>
            <a:endParaRPr lang="es-CL" dirty="0"/>
          </a:p>
          <a:p>
            <a:pPr algn="ctr"/>
            <a:endParaRPr lang="es-CL" b="1" dirty="0"/>
          </a:p>
          <a:p>
            <a:pPr algn="ctr"/>
            <a:r>
              <a:rPr lang="es-CL" b="1" dirty="0"/>
              <a:t>Núcleo: </a:t>
            </a:r>
            <a:r>
              <a:rPr lang="es-CL" dirty="0"/>
              <a:t>Lenguaje Verbal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b="1" dirty="0"/>
              <a:t>Objetivos de Aprendizaje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b="1" dirty="0"/>
              <a:t>Niveles: </a:t>
            </a:r>
            <a:r>
              <a:rPr lang="es-CL" dirty="0"/>
              <a:t>Segundo Nivel (Medio de 2 a 4 años) – Tercer Nivel (Transición de 4 a 6 años)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6" name="5 Flecha abajo"/>
          <p:cNvSpPr/>
          <p:nvPr/>
        </p:nvSpPr>
        <p:spPr>
          <a:xfrm>
            <a:off x="4298731" y="861848"/>
            <a:ext cx="273269" cy="2837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abajo"/>
          <p:cNvSpPr/>
          <p:nvPr/>
        </p:nvSpPr>
        <p:spPr>
          <a:xfrm>
            <a:off x="4298731" y="1713186"/>
            <a:ext cx="273269" cy="2732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bajo"/>
          <p:cNvSpPr/>
          <p:nvPr/>
        </p:nvSpPr>
        <p:spPr>
          <a:xfrm>
            <a:off x="4277710" y="2548761"/>
            <a:ext cx="273269" cy="2837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>
            <a:off x="4319752" y="3352800"/>
            <a:ext cx="231227" cy="33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00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586" y="409903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Propósito General del Núcleo Lenguaje Verbal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1738" y="779235"/>
            <a:ext cx="858695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400" dirty="0"/>
              <a:t>A través de Lenguaje Verbal, se espera potenciar en las niñas y los niños, las habilidades, actitudes y conocimientos que les posibiliten desarrollar su pensamiento, comprender el entorno que habitan y comunicarse, relacionándose con otras personas, construyendo e intercambiando significados. De esta manera, amplían progresivamente sus recursos comunicativos verbales y </a:t>
            </a:r>
            <a:r>
              <a:rPr lang="es-CL" sz="1400" dirty="0" err="1"/>
              <a:t>paraverbales</a:t>
            </a:r>
            <a:r>
              <a:rPr lang="es-CL" sz="1400" dirty="0"/>
              <a:t> para expresar sus sensaciones, vivencias, emociones, sentimientos, necesidades, ideas y opiniones, construyendo una base sólida sobre la cual asimilar otros aprendizajes presentes y futuros. 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41738" y="2123090"/>
            <a:ext cx="8586951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400" b="1" dirty="0"/>
              <a:t>Segundo Nivel (Medio): </a:t>
            </a:r>
          </a:p>
          <a:p>
            <a:r>
              <a:rPr lang="es-CL" sz="1400" b="1" dirty="0"/>
              <a:t>Ejemplo OA: </a:t>
            </a:r>
          </a:p>
          <a:p>
            <a:pPr algn="just">
              <a:buFont typeface="Arial" pitchFamily="34" charset="0"/>
              <a:buChar char="•"/>
            </a:pPr>
            <a:r>
              <a:rPr lang="es-CL" sz="1400" dirty="0"/>
              <a:t>Reconocer progresivamente el significado de diversas imágenes, logos, símbolos de su entorno cotidiano, en  diversos soportes (incluye uso de </a:t>
            </a:r>
            <a:r>
              <a:rPr lang="es-CL" sz="1400" dirty="0" err="1"/>
              <a:t>TICs</a:t>
            </a:r>
            <a:r>
              <a:rPr lang="es-CL" sz="1400" dirty="0"/>
              <a:t>). </a:t>
            </a:r>
          </a:p>
          <a:p>
            <a:pPr algn="just">
              <a:buFont typeface="Arial" pitchFamily="34" charset="0"/>
              <a:buChar char="•"/>
            </a:pPr>
            <a:r>
              <a:rPr lang="es-CL" sz="1400" dirty="0"/>
              <a:t>Producir sus propios signos gráficos en situaciones lúdica.</a:t>
            </a:r>
          </a:p>
          <a:p>
            <a:pPr algn="just"/>
            <a:endParaRPr lang="es-CL" sz="1400" dirty="0"/>
          </a:p>
          <a:p>
            <a:pPr algn="just"/>
            <a:r>
              <a:rPr lang="es-CL" sz="1400" b="1" dirty="0"/>
              <a:t>Tercer Nivel (Transición): </a:t>
            </a:r>
          </a:p>
          <a:p>
            <a:pPr algn="just"/>
            <a:r>
              <a:rPr lang="es-CL" sz="1400" b="1" dirty="0"/>
              <a:t>Ejemplo OA: </a:t>
            </a:r>
          </a:p>
          <a:p>
            <a:pPr algn="just">
              <a:buFont typeface="Arial" pitchFamily="34" charset="0"/>
              <a:buChar char="•"/>
            </a:pPr>
            <a:r>
              <a:rPr lang="es-CL" sz="1400" dirty="0"/>
              <a:t>Representar gráficamente algunos trazos, letras, signos, palabras significativas y mensajes simples legibles,  utilizando diferentes recursos y soportes en situaciones auténticas. </a:t>
            </a:r>
          </a:p>
          <a:p>
            <a:pPr algn="just">
              <a:buFont typeface="Arial" pitchFamily="34" charset="0"/>
              <a:buChar char="•"/>
            </a:pPr>
            <a:r>
              <a:rPr lang="es-CL" sz="1400" dirty="0"/>
              <a:t>Comunicar mensajes simples en la lengua indígena pertinente a la comunidad donde habita. </a:t>
            </a:r>
          </a:p>
          <a:p>
            <a:pPr algn="just">
              <a:buFont typeface="Arial" pitchFamily="34" charset="0"/>
              <a:buChar char="•"/>
            </a:pPr>
            <a:r>
              <a:rPr lang="es-CL" sz="1400" dirty="0"/>
              <a:t>Reconocer algunas palabras o mensajes sencillos de lenguas maternas de sus pares, distintas al castellano.</a:t>
            </a:r>
          </a:p>
          <a:p>
            <a:pPr algn="just"/>
            <a:endParaRPr lang="es-CL" sz="1400" b="1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Rectangle 4104"/>
          <p:cNvSpPr>
            <a:spLocks noChangeArrowheads="1"/>
          </p:cNvSpPr>
          <p:nvPr/>
        </p:nvSpPr>
        <p:spPr bwMode="auto">
          <a:xfrm>
            <a:off x="1981200" y="1658885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buClr>
                <a:srgbClr val="FF3399"/>
              </a:buClr>
              <a:buFont typeface="Arial" pitchFamily="34" charset="0"/>
              <a:buChar char="•"/>
            </a:pPr>
            <a:r>
              <a:rPr lang="es-ES_tradnl" sz="2400" dirty="0"/>
              <a:t>Comunicación Oral</a:t>
            </a:r>
          </a:p>
          <a:p>
            <a:pPr marL="381000" indent="-381000">
              <a:buClr>
                <a:srgbClr val="FF3399"/>
              </a:buClr>
            </a:pPr>
            <a:endParaRPr lang="es-ES_tradnl" sz="2400" dirty="0">
              <a:solidFill>
                <a:srgbClr val="6600FF"/>
              </a:solidFill>
            </a:endParaRPr>
          </a:p>
          <a:p>
            <a:pPr marL="381000" indent="-381000">
              <a:buClr>
                <a:srgbClr val="FF3399"/>
              </a:buClr>
              <a:buFont typeface="Arial" pitchFamily="34" charset="0"/>
              <a:buChar char="•"/>
            </a:pPr>
            <a:r>
              <a:rPr lang="es-ES_tradnl" sz="2400" dirty="0"/>
              <a:t>Lectura     </a:t>
            </a:r>
            <a:r>
              <a:rPr lang="es-ES_tradnl" sz="2400" dirty="0">
                <a:solidFill>
                  <a:srgbClr val="6600FF"/>
                </a:solidFill>
              </a:rPr>
              <a:t>                                  Manejo de la             							           lengua.</a:t>
            </a:r>
          </a:p>
          <a:p>
            <a:pPr marL="381000" indent="-381000">
              <a:buClr>
                <a:srgbClr val="FF3399"/>
              </a:buClr>
              <a:buFont typeface="Arial" pitchFamily="34" charset="0"/>
              <a:buChar char="•"/>
            </a:pPr>
            <a:r>
              <a:rPr lang="es-ES_tradnl" sz="2400" dirty="0">
                <a:solidFill>
                  <a:srgbClr val="FF0000"/>
                </a:solidFill>
              </a:rPr>
              <a:t>Escritura</a:t>
            </a:r>
          </a:p>
          <a:p>
            <a:pPr marL="381000" indent="-381000">
              <a:buClr>
                <a:srgbClr val="FF3399"/>
              </a:buClr>
              <a:buFont typeface="Wingdings" pitchFamily="2" charset="2"/>
              <a:buNone/>
            </a:pPr>
            <a:endParaRPr lang="es-ES_tradnl" sz="2400" dirty="0">
              <a:solidFill>
                <a:schemeClr val="accent1"/>
              </a:solidFill>
            </a:endParaRPr>
          </a:p>
        </p:txBody>
      </p:sp>
      <p:sp>
        <p:nvSpPr>
          <p:cNvPr id="4" name="3 Cerrar llave"/>
          <p:cNvSpPr/>
          <p:nvPr/>
        </p:nvSpPr>
        <p:spPr>
          <a:xfrm>
            <a:off x="4876800" y="1658885"/>
            <a:ext cx="651641" cy="21353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966952" y="609600"/>
            <a:ext cx="7338848" cy="788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En las Bases Curriculares de Educación Básica</a:t>
            </a:r>
          </a:p>
          <a:p>
            <a:pPr algn="ctr"/>
            <a:r>
              <a:rPr lang="es-CL" sz="2000" b="1" dirty="0"/>
              <a:t>Objetivos de Aprendizaje organizados en tres ejes.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888124" y="641131"/>
            <a:ext cx="1314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buFont typeface="Monotype Sorts" pitchFamily="2" charset="2"/>
              <a:buNone/>
            </a:pPr>
            <a:r>
              <a:rPr kumimoji="0" lang="es-ES_tradnl" sz="2400" b="1" dirty="0">
                <a:solidFill>
                  <a:srgbClr val="6600FF"/>
                </a:solidFill>
              </a:rPr>
              <a:t>   </a:t>
            </a:r>
          </a:p>
          <a:p>
            <a:pPr lvl="2">
              <a:buFont typeface="Monotype Sorts" pitchFamily="2" charset="2"/>
              <a:buNone/>
            </a:pPr>
            <a:endParaRPr kumimoji="0" lang="es-ES_tradnl" sz="2800" b="1" dirty="0"/>
          </a:p>
          <a:p>
            <a:pPr lvl="2">
              <a:buFont typeface="Monotype Sorts" pitchFamily="2" charset="2"/>
              <a:buNone/>
            </a:pPr>
            <a:endParaRPr kumimoji="0" lang="es-ES_tradnl" sz="2800" dirty="0">
              <a:solidFill>
                <a:srgbClr val="6600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8074" y="241021"/>
            <a:ext cx="8349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Aprendizaje de la escritura: es un doble proceso simultáneo</a:t>
            </a:r>
          </a:p>
          <a:p>
            <a:r>
              <a:rPr lang="es-ES_tradnl" alt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Modelo Equilibrado</a:t>
            </a:r>
            <a:r>
              <a:rPr lang="es-ES_tradnl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5C15745-48C8-4A96-B1B4-2840A78040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2908" y="948907"/>
            <a:ext cx="1465202" cy="791116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CL" dirty="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EE3694A-E382-463E-ABD8-37F93EEB7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552" y="948907"/>
            <a:ext cx="1393283" cy="879894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C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010B9B7-DBF0-4B7F-A4E9-9B654CEEE9ED}"/>
              </a:ext>
            </a:extLst>
          </p:cNvPr>
          <p:cNvSpPr txBox="1">
            <a:spLocks noChangeArrowheads="1"/>
          </p:cNvSpPr>
          <p:nvPr/>
        </p:nvSpPr>
        <p:spPr>
          <a:xfrm>
            <a:off x="635604" y="1964570"/>
            <a:ext cx="3134608" cy="2927131"/>
          </a:xfrm>
          <a:prstGeom prst="rect">
            <a:avLst/>
          </a:prstGeom>
          <a:solidFill>
            <a:srgbClr val="FEAB25"/>
          </a:solidFill>
          <a:ln>
            <a:solidFill>
              <a:schemeClr val="tx1"/>
            </a:solidFill>
          </a:ln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_tradnl" altLang="es-C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Dimensión psicomotora:</a:t>
            </a:r>
          </a:p>
          <a:p>
            <a:pPr>
              <a:buFontTx/>
              <a:buChar char="-"/>
            </a:pPr>
            <a:r>
              <a:rPr lang="es-ES_tradnl" altLang="es-C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a trazar letras y palabras legibles.</a:t>
            </a:r>
          </a:p>
          <a:p>
            <a:pPr>
              <a:buFontTx/>
              <a:buChar char="-"/>
            </a:pPr>
            <a:r>
              <a:rPr lang="es-ES_tradnl" altLang="es-C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la regularidad de tamaño, alineación, inclinación, espaciado.</a:t>
            </a:r>
          </a:p>
          <a:p>
            <a:pPr>
              <a:buFontTx/>
              <a:buChar char="-"/>
            </a:pPr>
            <a:r>
              <a:rPr lang="es-ES_tradnl" altLang="es-C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Diagramar.</a:t>
            </a:r>
          </a:p>
          <a:p>
            <a:pPr>
              <a:buNone/>
            </a:pPr>
            <a:r>
              <a:rPr lang="es-ES_tradnl" altLang="es-C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(Modelo destreza)</a:t>
            </a:r>
            <a:endParaRPr lang="en-US" altLang="es-C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7C0EFD-EA53-457B-B2DB-F3FB464B86EF}"/>
              </a:ext>
            </a:extLst>
          </p:cNvPr>
          <p:cNvSpPr txBox="1">
            <a:spLocks noChangeArrowheads="1"/>
          </p:cNvSpPr>
          <p:nvPr/>
        </p:nvSpPr>
        <p:spPr>
          <a:xfrm>
            <a:off x="5658695" y="1964570"/>
            <a:ext cx="2928257" cy="29271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_tradnl" altLang="es-C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Dimensión psico y sociolingüística:</a:t>
            </a:r>
          </a:p>
          <a:p>
            <a:pPr>
              <a:buFontTx/>
              <a:buNone/>
            </a:pPr>
            <a:r>
              <a:rPr lang="es-ES_tradnl" altLang="es-C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Aprender a producir textos con propósito definido, coherentes, cohesivos y adaptados a la situación comunicativa.</a:t>
            </a:r>
          </a:p>
          <a:p>
            <a:pPr>
              <a:buFontTx/>
              <a:buNone/>
            </a:pPr>
            <a:r>
              <a:rPr lang="es-ES_tradnl" altLang="es-C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(Modelo Holístico)</a:t>
            </a:r>
          </a:p>
          <a:p>
            <a:pPr>
              <a:buFontTx/>
              <a:buNone/>
            </a:pPr>
            <a:endParaRPr lang="es-ES_tradnl" altLang="es-C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s-C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Flecha izquierda y derecha"/>
          <p:cNvSpPr/>
          <p:nvPr/>
        </p:nvSpPr>
        <p:spPr>
          <a:xfrm>
            <a:off x="4285593" y="2648606"/>
            <a:ext cx="874986" cy="19969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3938377" y="2848303"/>
            <a:ext cx="1888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alt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0A32D60-0142-49C8-A9BB-E7E723671DC7}"/>
              </a:ext>
            </a:extLst>
          </p:cNvPr>
          <p:cNvSpPr/>
          <p:nvPr/>
        </p:nvSpPr>
        <p:spPr>
          <a:xfrm>
            <a:off x="173114" y="262759"/>
            <a:ext cx="8722311" cy="872091"/>
          </a:xfrm>
          <a:prstGeom prst="roundRect">
            <a:avLst/>
          </a:prstGeom>
          <a:solidFill>
            <a:srgbClr val="FEA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y sus etapas para la producción de un texto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28E8296B-E949-4125-8D09-10B8C2A1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67" y="1301643"/>
            <a:ext cx="1898080" cy="36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yellow post it with a clip">
            <a:extLst>
              <a:ext uri="{FF2B5EF4-FFF2-40B4-BE49-F238E27FC236}">
                <a16:creationId xmlns:a16="http://schemas.microsoft.com/office/drawing/2014/main" id="{262926D4-D5E6-41A0-BDE8-0D78178F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6" y="1301643"/>
            <a:ext cx="1534492" cy="38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>
            <a:extLst>
              <a:ext uri="{FF2B5EF4-FFF2-40B4-BE49-F238E27FC236}">
                <a16:creationId xmlns:a16="http://schemas.microsoft.com/office/drawing/2014/main" id="{4EDE3F83-AA05-4AE0-AEF3-27F7FF47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96" y="1134850"/>
            <a:ext cx="2216023" cy="40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>
            <a:extLst>
              <a:ext uri="{FF2B5EF4-FFF2-40B4-BE49-F238E27FC236}">
                <a16:creationId xmlns:a16="http://schemas.microsoft.com/office/drawing/2014/main" id="{3E043AB6-4F7D-43DD-BFBB-FB7C0A35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98" y="1134850"/>
            <a:ext cx="2173442" cy="40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purple post it with a clip">
            <a:extLst>
              <a:ext uri="{FF2B5EF4-FFF2-40B4-BE49-F238E27FC236}">
                <a16:creationId xmlns:a16="http://schemas.microsoft.com/office/drawing/2014/main" id="{541DB238-8501-4F98-B208-E08ED2A3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22" y="1134850"/>
            <a:ext cx="2069378" cy="40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CD18345-AB12-4969-AA11-7CA39A5129D0}"/>
              </a:ext>
            </a:extLst>
          </p:cNvPr>
          <p:cNvSpPr/>
          <p:nvPr/>
        </p:nvSpPr>
        <p:spPr>
          <a:xfrm rot="21349894">
            <a:off x="359148" y="1870460"/>
            <a:ext cx="1238435" cy="5328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Planifico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67B6F2D-18E3-4468-B021-FAFE8189A738}"/>
              </a:ext>
            </a:extLst>
          </p:cNvPr>
          <p:cNvSpPr/>
          <p:nvPr/>
        </p:nvSpPr>
        <p:spPr>
          <a:xfrm rot="21349894">
            <a:off x="2117007" y="1870525"/>
            <a:ext cx="1238435" cy="4840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Escribo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3973489-284C-4EF3-842D-4F9949E36736}"/>
              </a:ext>
            </a:extLst>
          </p:cNvPr>
          <p:cNvSpPr/>
          <p:nvPr/>
        </p:nvSpPr>
        <p:spPr>
          <a:xfrm>
            <a:off x="3836446" y="1875079"/>
            <a:ext cx="1238435" cy="2865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Reviso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A0242E-B688-4EB2-B1ED-BFD533FFB581}"/>
              </a:ext>
            </a:extLst>
          </p:cNvPr>
          <p:cNvSpPr/>
          <p:nvPr/>
        </p:nvSpPr>
        <p:spPr>
          <a:xfrm rot="21323597">
            <a:off x="5588349" y="1933132"/>
            <a:ext cx="1467129" cy="535698"/>
          </a:xfrm>
          <a:prstGeom prst="roundRect">
            <a:avLst/>
          </a:prstGeom>
          <a:solidFill>
            <a:srgbClr val="FEA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Reescribo y Edito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2F673BC-9052-4B42-AA57-6B69345A0C80}"/>
              </a:ext>
            </a:extLst>
          </p:cNvPr>
          <p:cNvSpPr/>
          <p:nvPr/>
        </p:nvSpPr>
        <p:spPr>
          <a:xfrm rot="21269358">
            <a:off x="7423790" y="1554838"/>
            <a:ext cx="1291040" cy="902131"/>
          </a:xfrm>
          <a:prstGeom prst="roundRect">
            <a:avLst/>
          </a:prstGeom>
          <a:solidFill>
            <a:srgbClr val="FEA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Publico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41417" y="2564452"/>
            <a:ext cx="1397081" cy="19549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Propósito. Tipo de texto.</a:t>
            </a:r>
          </a:p>
          <a:p>
            <a:pPr algn="ctr"/>
            <a:r>
              <a:rPr lang="es-CL" dirty="0"/>
              <a:t>Registro de habla.</a:t>
            </a:r>
          </a:p>
          <a:p>
            <a:pPr algn="ctr"/>
            <a:r>
              <a:rPr lang="es-CL" dirty="0"/>
              <a:t>Contenido.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101054" y="2516875"/>
            <a:ext cx="1270342" cy="19549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Escritura libre.</a:t>
            </a:r>
          </a:p>
          <a:p>
            <a:pPr algn="ctr"/>
            <a:r>
              <a:rPr lang="es-CL" dirty="0"/>
              <a:t>Primera versión en borrador.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836446" y="2257171"/>
            <a:ext cx="1468852" cy="23577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/>
              <a:t>Reviso para corregir:</a:t>
            </a:r>
          </a:p>
          <a:p>
            <a:pPr algn="ctr"/>
            <a:r>
              <a:rPr lang="es-CL" dirty="0"/>
              <a:t>Contenido</a:t>
            </a:r>
          </a:p>
          <a:p>
            <a:pPr algn="ctr"/>
            <a:r>
              <a:rPr lang="es-CL" dirty="0"/>
              <a:t>a comunicar, calidad de</a:t>
            </a:r>
          </a:p>
          <a:p>
            <a:pPr algn="ctr"/>
            <a:r>
              <a:rPr lang="es-CL" dirty="0"/>
              <a:t>redacción.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587419" y="2564451"/>
            <a:ext cx="1633188" cy="21967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“Pasar en limpio”, ortografía y aspectos formales, llego a una versión  satisfactoria.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7478740" y="2564452"/>
            <a:ext cx="1276424" cy="1461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Socializar los textos.</a:t>
            </a:r>
          </a:p>
        </p:txBody>
      </p:sp>
    </p:spTree>
    <p:extLst>
      <p:ext uri="{BB962C8B-B14F-4D97-AF65-F5344CB8AC3E}">
        <p14:creationId xmlns:p14="http://schemas.microsoft.com/office/powerpoint/2010/main" val="32176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6745" y="641131"/>
            <a:ext cx="7746124" cy="3510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s-ES_tradnl" alt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Escribir es:</a:t>
            </a:r>
          </a:p>
          <a:p>
            <a:pPr>
              <a:spcBef>
                <a:spcPct val="0"/>
              </a:spcBef>
            </a:pPr>
            <a:endParaRPr lang="es-ES_tradnl" alt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Producir diversos tipos de textos, escritos en forma legible, coherente y adaptada, tanto a propósito con que se escribe como a la situación comunicativa.  </a:t>
            </a:r>
            <a:endParaRPr lang="en-US" alt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8070" y="683172"/>
            <a:ext cx="7609490" cy="3752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Equilibrado propone un proceso didáctico que desarrolla las destrezas de trazado de letras y palabras en forma simultánea con la producción de textos, que tengan significados y propósitos comunicativos claros desde las primeras etapas de aprendizaje.</a:t>
            </a:r>
          </a:p>
          <a:p>
            <a:pPr algn="just">
              <a:defRPr/>
            </a:pPr>
            <a:b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Pensamientos sobre el escrib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07" y="845175"/>
            <a:ext cx="3862910" cy="1883169"/>
          </a:xfrm>
          <a:prstGeom prst="rect">
            <a:avLst/>
          </a:prstGeom>
          <a:noFill/>
        </p:spPr>
      </p:pic>
      <p:pic>
        <p:nvPicPr>
          <p:cNvPr id="4" name="Picture 2" descr="Resultado de imagen para Pensamientos sobre el escrib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083" y="2361295"/>
            <a:ext cx="1750520" cy="2450728"/>
          </a:xfrm>
          <a:prstGeom prst="rect">
            <a:avLst/>
          </a:prstGeom>
          <a:noFill/>
        </p:spPr>
      </p:pic>
      <p:pic>
        <p:nvPicPr>
          <p:cNvPr id="2054" name="Picture 6" descr="Resultado de imagen para Pensamientos sobre el escrib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4603" y="2360758"/>
            <a:ext cx="1795098" cy="2143125"/>
          </a:xfrm>
          <a:prstGeom prst="rect">
            <a:avLst/>
          </a:prstGeom>
          <a:noFill/>
        </p:spPr>
      </p:pic>
      <p:sp>
        <p:nvSpPr>
          <p:cNvPr id="2056" name="AutoShape 8" descr="Resultado de imagen para Pensamientos sobre el escrib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8" name="Picture 10" descr="Resultado de imagen para Pensamientos sobre el escribi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9701" y="2360758"/>
            <a:ext cx="2408852" cy="2408852"/>
          </a:xfrm>
          <a:prstGeom prst="rect">
            <a:avLst/>
          </a:prstGeom>
          <a:noFill/>
        </p:spPr>
      </p:pic>
      <p:pic>
        <p:nvPicPr>
          <p:cNvPr id="2064" name="Picture 16" descr="https://apalabrado.files.wordpress.com/2014/12/wal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7323" y="3586659"/>
            <a:ext cx="3024899" cy="156160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920360" y="1557184"/>
            <a:ext cx="5021862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CL" i="1" dirty="0"/>
              <a:t>“Lo que el alma hace por su cuerpo es lo que el escritor  y artista hace por su pueblo”.</a:t>
            </a:r>
            <a:r>
              <a:rPr lang="es-CL" dirty="0"/>
              <a:t> </a:t>
            </a:r>
            <a:r>
              <a:rPr lang="es-CL" b="1" dirty="0"/>
              <a:t>(Gabriela Mistral)</a:t>
            </a:r>
            <a:r>
              <a:rPr lang="es-CL" dirty="0"/>
              <a:t>.</a:t>
            </a:r>
          </a:p>
        </p:txBody>
      </p:sp>
      <p:pic>
        <p:nvPicPr>
          <p:cNvPr id="2072" name="Picture 24" descr="Imagen relacio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9205" y="2109925"/>
            <a:ext cx="1614439" cy="1434321"/>
          </a:xfrm>
          <a:prstGeom prst="rect">
            <a:avLst/>
          </a:prstGeom>
          <a:noFill/>
        </p:spPr>
      </p:pic>
      <p:pic>
        <p:nvPicPr>
          <p:cNvPr id="2074" name="Picture 26" descr="&quot;Me atreverÃ­a a aventurar que AnÃ³nimo, que tantos poemas escribiÃ³ sin firmarlos, era en realidad una mujer&quot; Virginia Woolf #cita #quote #escritura #literatura #libros #books #VirginiaWool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9887" y="0"/>
            <a:ext cx="2432335" cy="155718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55575" y="160338"/>
            <a:ext cx="5124427" cy="632794"/>
          </a:xfrm>
          <a:prstGeom prst="rect">
            <a:avLst/>
          </a:prstGeom>
          <a:solidFill>
            <a:srgbClr val="FEA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Reflexiones sobre la escritura, así la piensan escritores y escritoras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69259" y="1361267"/>
            <a:ext cx="3647325" cy="115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Seminario “Consolidación y desafíos: sistema de selección por mérito para Directivos de la Educación Pública”. </a:t>
            </a:r>
            <a:endParaRPr lang="es-CL" sz="1600" b="1" dirty="0"/>
          </a:p>
        </p:txBody>
      </p:sp>
      <p:pic>
        <p:nvPicPr>
          <p:cNvPr id="5" name="Imagen 4" descr="http://www.wvi.org/sites/default/files/styles/article_full/public/region%20libre%20violencia%20rostros.jpg?itok=M3wvJBe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4"/>
          <a:stretch>
            <a:fillRect/>
          </a:stretch>
        </p:blipFill>
        <p:spPr bwMode="auto">
          <a:xfrm>
            <a:off x="3541987" y="599366"/>
            <a:ext cx="5582541" cy="345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86" y="599366"/>
            <a:ext cx="1643892" cy="1155862"/>
          </a:xfrm>
          <a:prstGeom prst="rect">
            <a:avLst/>
          </a:prstGeom>
        </p:spPr>
      </p:pic>
      <p:pic>
        <p:nvPicPr>
          <p:cNvPr id="1030" name="Picture 6" descr="Resultado de imagen para Imagen niños chilenos mapu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76" y="2902689"/>
            <a:ext cx="2240252" cy="11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Imagen niños chilenos en silla de rue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87" y="2902689"/>
            <a:ext cx="2175641" cy="11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0013" y="388882"/>
            <a:ext cx="3351973" cy="458251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5"/>
          <p:cNvSpPr/>
          <p:nvPr/>
        </p:nvSpPr>
        <p:spPr>
          <a:xfrm>
            <a:off x="347668" y="1032063"/>
            <a:ext cx="3026979" cy="29747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3"/>
          <p:cNvSpPr txBox="1"/>
          <p:nvPr/>
        </p:nvSpPr>
        <p:spPr>
          <a:xfrm>
            <a:off x="347668" y="1755229"/>
            <a:ext cx="2995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EAB25"/>
                </a:solidFill>
                <a:latin typeface="Arial Black"/>
                <a:cs typeface="Arial Black"/>
              </a:rPr>
              <a:t>LENGUAJE ESCRITO </a:t>
            </a:r>
          </a:p>
          <a:p>
            <a:pPr algn="ctr"/>
            <a:r>
              <a:rPr lang="es-ES" sz="2000" dirty="0">
                <a:solidFill>
                  <a:srgbClr val="FEAB25"/>
                </a:solidFill>
                <a:latin typeface="Arial Black"/>
                <a:cs typeface="Arial Black"/>
              </a:rPr>
              <a:t>Y</a:t>
            </a:r>
          </a:p>
          <a:p>
            <a:pPr algn="ctr"/>
            <a:r>
              <a:rPr lang="es-ES" sz="2000" dirty="0">
                <a:solidFill>
                  <a:srgbClr val="FEAB25"/>
                </a:solidFill>
                <a:latin typeface="Arial Black"/>
                <a:cs typeface="Arial Black"/>
              </a:rPr>
              <a:t>CALIDAD EDUCATIVA</a:t>
            </a:r>
          </a:p>
        </p:txBody>
      </p:sp>
      <p:pic>
        <p:nvPicPr>
          <p:cNvPr id="12" name="Imagen 6" descr="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1493" y="4053276"/>
            <a:ext cx="2774731" cy="114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ject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8096" y="4230146"/>
            <a:ext cx="1776431" cy="91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28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47698" y="17268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Antofagasta principia en una huella,</a:t>
            </a:r>
            <a:br>
              <a:rPr lang="es-CL" dirty="0"/>
            </a:br>
            <a:r>
              <a:rPr lang="es-CL" dirty="0"/>
              <a:t>donde el sol fue la vívida simiente;</a:t>
            </a:r>
            <a:br>
              <a:rPr lang="es-CL" dirty="0"/>
            </a:br>
            <a:r>
              <a:rPr lang="es-CL" dirty="0"/>
              <a:t>Antofagasta guarda entre su frente</a:t>
            </a:r>
            <a:br>
              <a:rPr lang="es-CL" dirty="0"/>
            </a:br>
            <a:r>
              <a:rPr lang="es-CL" dirty="0"/>
              <a:t>levadura de océanos y estrella.</a:t>
            </a:r>
          </a:p>
          <a:p>
            <a:r>
              <a:rPr lang="es-CL" dirty="0"/>
              <a:t> </a:t>
            </a:r>
          </a:p>
          <a:p>
            <a:r>
              <a:rPr lang="es-CL" dirty="0"/>
              <a:t>Lar de sangre y sudores en querella,</a:t>
            </a:r>
            <a:br>
              <a:rPr lang="es-CL" dirty="0"/>
            </a:br>
            <a:r>
              <a:rPr lang="es-CL" dirty="0"/>
              <a:t>de la ambición del hombre es confidente;</a:t>
            </a:r>
            <a:br>
              <a:rPr lang="es-CL" dirty="0"/>
            </a:br>
            <a:r>
              <a:rPr lang="es-CL" dirty="0"/>
              <a:t>Todo aquí tiene pulso de torrente,</a:t>
            </a:r>
            <a:br>
              <a:rPr lang="es-CL" dirty="0"/>
            </a:br>
            <a:r>
              <a:rPr lang="es-CL" dirty="0"/>
              <a:t>¡su historia, como un cántico, destella!</a:t>
            </a:r>
          </a:p>
          <a:p>
            <a:r>
              <a:rPr lang="es-CL" dirty="0"/>
              <a:t> </a:t>
            </a:r>
          </a:p>
          <a:p>
            <a:r>
              <a:rPr lang="es-CL" dirty="0"/>
              <a:t>¡Oh, Ciudad del Reloj de los ingleses,</a:t>
            </a:r>
            <a:br>
              <a:rPr lang="es-CL" dirty="0"/>
            </a:br>
            <a:r>
              <a:rPr lang="es-CL" dirty="0"/>
              <a:t>del Ancla augusta y La Portada recia,</a:t>
            </a:r>
            <a:br>
              <a:rPr lang="es-CL" dirty="0"/>
            </a:br>
            <a:r>
              <a:rPr lang="es-CL" dirty="0"/>
              <a:t>rotunda de metales y de peces!</a:t>
            </a:r>
          </a:p>
          <a:p>
            <a:r>
              <a:rPr lang="es-CL" dirty="0"/>
              <a:t> </a:t>
            </a:r>
          </a:p>
          <a:p>
            <a:r>
              <a:rPr lang="es-CL" dirty="0"/>
              <a:t>Eres un nido lleno de futuro:</a:t>
            </a:r>
            <a:br>
              <a:rPr lang="es-CL" dirty="0"/>
            </a:br>
            <a:r>
              <a:rPr lang="es-CL" dirty="0"/>
              <a:t>te ama el viento, la vastedad te aprecia,</a:t>
            </a:r>
            <a:br>
              <a:rPr lang="es-CL" dirty="0"/>
            </a:br>
            <a:r>
              <a:rPr lang="es-CL" dirty="0"/>
              <a:t>porque en ti ¡lo esencial está maduro!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6634" y="672662"/>
            <a:ext cx="32792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ANDRÉS SABELLA - ANTOFAGASTA.</a:t>
            </a:r>
          </a:p>
          <a:p>
            <a:br>
              <a:rPr lang="es-CL" b="1" dirty="0"/>
            </a:br>
            <a:endParaRPr lang="es-CL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www.wvi.org/sites/default/files/styles/article_full/public/region%20libre%20violencia%20rostros.jpg?itok=M3wvJBe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4"/>
          <a:stretch>
            <a:fillRect/>
          </a:stretch>
        </p:blipFill>
        <p:spPr bwMode="auto">
          <a:xfrm>
            <a:off x="241739" y="1164444"/>
            <a:ext cx="8902262" cy="378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03" y="1164444"/>
            <a:ext cx="1871397" cy="13054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9" y="3651516"/>
            <a:ext cx="3478923" cy="12988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483" y="3651516"/>
            <a:ext cx="3573517" cy="1298856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41739" y="92880"/>
            <a:ext cx="7662040" cy="10715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CL" dirty="0"/>
              <a:t>	</a:t>
            </a:r>
          </a:p>
          <a:p>
            <a:pPr>
              <a:buNone/>
            </a:pPr>
            <a:r>
              <a:rPr lang="es-CL" dirty="0"/>
              <a:t>	Escribimos porque pensamos y sentimos.</a:t>
            </a:r>
          </a:p>
          <a:p>
            <a:pPr>
              <a:buNone/>
            </a:pPr>
            <a:r>
              <a:rPr lang="es-CL" dirty="0"/>
              <a:t> 	Aprendemos a escribir para vivir con los demás.</a:t>
            </a:r>
          </a:p>
        </p:txBody>
      </p:sp>
    </p:spTree>
    <p:extLst>
      <p:ext uri="{BB962C8B-B14F-4D97-AF65-F5344CB8AC3E}">
        <p14:creationId xmlns:p14="http://schemas.microsoft.com/office/powerpoint/2010/main" val="107484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568D2C-5177-4F17-889A-9C0B8174F2A8}"/>
              </a:ext>
            </a:extLst>
          </p:cNvPr>
          <p:cNvSpPr/>
          <p:nvPr/>
        </p:nvSpPr>
        <p:spPr>
          <a:xfrm>
            <a:off x="2030767" y="55647"/>
            <a:ext cx="7051089" cy="4971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3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PALABRAS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b="1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</a:t>
            </a:r>
            <a:r>
              <a:rPr lang="es-CL" sz="1200" b="1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Robinson Saavedra (chileno)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b="1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palabras 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como las semillas,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donde las siembras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cantan, se apagan o brillan.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palabras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como los duendes de ilusión,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conocen todos los secretos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tu corazón.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palabras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como cajitas de música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tú aprendes a abrirlas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entregan su azúcar. 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Pero, también has de saber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hay palabras sin sol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inventadas por gentes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no conocen el amor. 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FCAF1D-6CCE-49CD-A9A6-2C972008FD61}"/>
              </a:ext>
            </a:extLst>
          </p:cNvPr>
          <p:cNvSpPr/>
          <p:nvPr/>
        </p:nvSpPr>
        <p:spPr>
          <a:xfrm>
            <a:off x="5333260" y="721473"/>
            <a:ext cx="3295835" cy="252633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que hay otras,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eternas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inmensas como el día, 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creadas por los pueblos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alumbrar la vida.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otras amables,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pequeñitas,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llenas de miel como un panal,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inventadas por los poetas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cantar. 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90695BD-0AF5-44BC-B043-DD660CB9FB6F}"/>
              </a:ext>
            </a:extLst>
          </p:cNvPr>
          <p:cNvSpPr/>
          <p:nvPr/>
        </p:nvSpPr>
        <p:spPr>
          <a:xfrm>
            <a:off x="113190" y="2086087"/>
            <a:ext cx="1824362" cy="8738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Regalo Lector</a:t>
            </a:r>
          </a:p>
        </p:txBody>
      </p:sp>
    </p:spTree>
    <p:extLst>
      <p:ext uri="{BB962C8B-B14F-4D97-AF65-F5344CB8AC3E}">
        <p14:creationId xmlns:p14="http://schemas.microsoft.com/office/powerpoint/2010/main" val="162551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7E1DAB6-AC99-4E7B-95C8-E214C4B7D47F}"/>
              </a:ext>
            </a:extLst>
          </p:cNvPr>
          <p:cNvSpPr/>
          <p:nvPr/>
        </p:nvSpPr>
        <p:spPr>
          <a:xfrm>
            <a:off x="233038" y="945240"/>
            <a:ext cx="6105617" cy="2748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350" b="1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MARCHA DE OSIAS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s-CL" sz="1350" b="1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María Elena Walsh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Quiero tiempo pero tiempo no apurado,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tiempo de jugar que es el mejor.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Por favor, me lo da suelto y no enjaulado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adentro de un despertador.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También quiero para cuando esté solito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 poco de conversación.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Quiero cuentos, historietas y novelas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pero no las que andan a montón.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Yo las quiero de la mano de una abuela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CL" sz="1350" dirty="0">
                <a:latin typeface="Century Gothic" panose="020B0502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que me las lea en camisón.</a:t>
            </a:r>
            <a:endParaRPr lang="es-C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21F5DEA-94BF-4973-A4A8-5E7415960DF3}"/>
              </a:ext>
            </a:extLst>
          </p:cNvPr>
          <p:cNvSpPr/>
          <p:nvPr/>
        </p:nvSpPr>
        <p:spPr>
          <a:xfrm>
            <a:off x="1384916" y="95271"/>
            <a:ext cx="2889682" cy="513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Regalo Lector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A02E020-707A-4F93-AF1E-2EB1D91D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2" y="2779704"/>
            <a:ext cx="2671069" cy="20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3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295275"/>
            <a:ext cx="7772400" cy="4235869"/>
          </a:xfrm>
          <a:prstGeom prst="rect">
            <a:avLst/>
          </a:prstGeom>
          <a:solidFill>
            <a:srgbClr val="FEAB25"/>
          </a:solidFill>
          <a:ln>
            <a:solidFill>
              <a:srgbClr val="E1E2BC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APRENDIZAJE INICIAL DE LA ESCRITURA</a:t>
            </a:r>
            <a:b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“Aprender a leer es aprender a andar.</a:t>
            </a:r>
            <a:b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Aprender a escribir es aprender a ascender”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José Martí</a:t>
            </a:r>
            <a:b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35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5079" y="359275"/>
            <a:ext cx="671416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B3029B-0E2F-4E24-9504-27D8CE5FE13C}"/>
              </a:ext>
            </a:extLst>
          </p:cNvPr>
          <p:cNvSpPr txBox="1">
            <a:spLocks/>
          </p:cNvSpPr>
          <p:nvPr/>
        </p:nvSpPr>
        <p:spPr>
          <a:xfrm>
            <a:off x="2480441" y="231228"/>
            <a:ext cx="6379780" cy="456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Y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Y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s-PY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Formar dos círculos concéntricos con la misma cantidad de estudiantes.  Los niños/as parados frente a frente  conversan acerca del tema de la clase o una experiencia personal en relación a lo que tratará la lectura. Comparten sus ideas. Los niños/as del círculo exterior rotan hacia la izquierda y conversan con el compañero/a siguiente. Así unas 3 o 4 veces.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¿Por qué es importante la escritura?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¿Cuándo y para qué escribes?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3EB5943-EF2F-4CAF-8011-87DAEBD23E2B}"/>
              </a:ext>
            </a:extLst>
          </p:cNvPr>
          <p:cNvSpPr txBox="1">
            <a:spLocks/>
          </p:cNvSpPr>
          <p:nvPr/>
        </p:nvSpPr>
        <p:spPr>
          <a:xfrm>
            <a:off x="168166" y="864108"/>
            <a:ext cx="2126031" cy="1301023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cebolla</a:t>
            </a:r>
          </a:p>
        </p:txBody>
      </p:sp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2B0F80D6-5CA9-4370-8FE6-F421C51A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6" y="2878933"/>
            <a:ext cx="2001932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7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09296" y="46062"/>
            <a:ext cx="8759131" cy="82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C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endParaRPr lang="es-C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48505" y="46062"/>
            <a:ext cx="4031029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GUIA DE ANTICIPACI</a:t>
            </a:r>
            <a:r>
              <a:rPr lang="es-CL" altLang="ja-JP" sz="1400" b="1" dirty="0">
                <a:latin typeface="Arial" pitchFamily="34" charset="0"/>
                <a:ea typeface="MS Mincho" pitchFamily="49" charset="-128"/>
                <a:cs typeface="Arial" pitchFamily="34" charset="0"/>
              </a:rPr>
              <a:t>Ó</a:t>
            </a:r>
            <a:r>
              <a:rPr kumimoji="0" lang="es-CL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N EN DOS ETAPAS</a:t>
            </a:r>
            <a:endParaRPr kumimoji="0" lang="es-CL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2915"/>
              </p:ext>
            </p:extLst>
          </p:nvPr>
        </p:nvGraphicFramePr>
        <p:xfrm>
          <a:off x="210208" y="525518"/>
          <a:ext cx="8681543" cy="4471644"/>
        </p:xfrm>
        <a:graphic>
          <a:graphicData uri="http://schemas.openxmlformats.org/drawingml/2006/table">
            <a:tbl>
              <a:tblPr/>
              <a:tblGrid>
                <a:gridCol w="125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7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2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21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latin typeface="Calibri"/>
                          <a:ea typeface="Calibri"/>
                          <a:cs typeface="Times New Roman"/>
                        </a:rPr>
                        <a:t>Controversias </a:t>
                      </a:r>
                      <a:endParaRPr lang="es-C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latin typeface="Calibri"/>
                          <a:ea typeface="Calibri"/>
                          <a:cs typeface="Times New Roman"/>
                        </a:rPr>
                        <a:t>Opinión</a:t>
                      </a: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>
                          <a:latin typeface="Calibri"/>
                          <a:ea typeface="Calibri"/>
                          <a:cs typeface="Times New Roman"/>
                        </a:rPr>
                        <a:t>Después del proceso vivido y las actividades desarrolladas</a:t>
                      </a:r>
                      <a:endParaRPr lang="es-C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>
                          <a:latin typeface="Calibri"/>
                          <a:ea typeface="Calibri"/>
                          <a:cs typeface="Times New Roman"/>
                        </a:rPr>
                        <a:t>Razones</a:t>
                      </a:r>
                      <a:r>
                        <a:rPr lang="es-CL" sz="9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latin typeface="Calibri"/>
                          <a:ea typeface="Calibri"/>
                          <a:cs typeface="Times New Roman"/>
                        </a:rPr>
                        <a:t>De acuerdo</a:t>
                      </a: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latin typeface="Calibri"/>
                          <a:ea typeface="Calibri"/>
                          <a:cs typeface="Times New Roman"/>
                        </a:rPr>
                        <a:t>En desacuerdo</a:t>
                      </a: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>
                          <a:latin typeface="Calibri"/>
                          <a:ea typeface="Calibri"/>
                          <a:cs typeface="Times New Roman"/>
                        </a:rPr>
                        <a:t>Mantengo mi punto de vista.</a:t>
                      </a:r>
                      <a:r>
                        <a:rPr lang="es-CL" sz="9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latin typeface="Calibri"/>
                          <a:ea typeface="Calibri"/>
                          <a:cs typeface="Times New Roman"/>
                        </a:rPr>
                        <a:t>Modifico mi punto de vista.</a:t>
                      </a:r>
                      <a:endParaRPr lang="es-C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latin typeface="Calibri"/>
                          <a:ea typeface="Calibri"/>
                          <a:cs typeface="Times New Roman"/>
                        </a:rPr>
                        <a:t>Razones (en mis propias palabras)</a:t>
                      </a: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Es importante corregir de inmediato los errores de escritura de  niños y niñas.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Para desarrollar  producción de textos es necesario que niños(as) tengan un nivel de madurez  sicomotora adecuada.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La caligrafía es una actividad  fundamental.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Se aprende a escribir escribiendo. 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La enseñanza de la letra ligada es muy importante.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6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dirty="0">
                          <a:latin typeface="Calibri"/>
                          <a:ea typeface="Calibri"/>
                          <a:cs typeface="Times New Roman"/>
                        </a:rPr>
                        <a:t>El apresto es una etapa esencial y prioritaria para el aprendizaje de la escritura.</a:t>
                      </a: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90" marR="29090" marT="57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24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0B3029B-0E2F-4E24-9504-27D8CE5FE13C}"/>
              </a:ext>
            </a:extLst>
          </p:cNvPr>
          <p:cNvSpPr txBox="1">
            <a:spLocks/>
          </p:cNvSpPr>
          <p:nvPr/>
        </p:nvSpPr>
        <p:spPr>
          <a:xfrm>
            <a:off x="241737" y="210207"/>
            <a:ext cx="8502870" cy="4432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Recordemos…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Literacidad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(Cassany)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2000" dirty="0"/>
              <a:t>Proviene del inglés </a:t>
            </a:r>
            <a:r>
              <a:rPr lang="es-CL" sz="2000" dirty="0" err="1"/>
              <a:t>literacy</a:t>
            </a:r>
            <a:endParaRPr lang="es-CL" sz="2000" dirty="0"/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Incluye todo lo relacionado con el uso del lenguaje, desde el dominio del código hasta el razonamiento y habilidades</a:t>
            </a:r>
            <a:r>
              <a:rPr kumimoji="0" lang="es-CL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pensamiento relacionados con el hablar, escuchar, leer y el escribir.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L" sz="2000" dirty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Incluye: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000" dirty="0"/>
              <a:t>Código escrito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géneros discursivos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000" dirty="0"/>
              <a:t>Los roles de autor (escritura), y lector.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formas de pensamiento.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000" dirty="0"/>
              <a:t>La identidad como individuo, colectivo y comunidad.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valores y representaciones culturales.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6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0B3029B-0E2F-4E24-9504-27D8CE5FE13C}"/>
              </a:ext>
            </a:extLst>
          </p:cNvPr>
          <p:cNvSpPr txBox="1">
            <a:spLocks/>
          </p:cNvSpPr>
          <p:nvPr/>
        </p:nvSpPr>
        <p:spPr>
          <a:xfrm>
            <a:off x="241737" y="210207"/>
            <a:ext cx="8092967" cy="4584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B3029B-0E2F-4E24-9504-27D8CE5FE13C}"/>
              </a:ext>
            </a:extLst>
          </p:cNvPr>
          <p:cNvSpPr txBox="1">
            <a:spLocks/>
          </p:cNvSpPr>
          <p:nvPr/>
        </p:nvSpPr>
        <p:spPr>
          <a:xfrm>
            <a:off x="241737" y="210207"/>
            <a:ext cx="8565932" cy="45849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es-CL" dirty="0"/>
          </a:p>
          <a:p>
            <a:pPr marL="342900" lvl="0" indent="-342900" algn="just">
              <a:spcBef>
                <a:spcPct val="20000"/>
              </a:spcBef>
            </a:pPr>
            <a:r>
              <a:rPr lang="es-CL" dirty="0"/>
              <a:t>1).- </a:t>
            </a:r>
            <a:r>
              <a:rPr lang="es-CL" b="1" dirty="0"/>
              <a:t>Código Escrito</a:t>
            </a:r>
            <a:r>
              <a:rPr lang="es-CL" dirty="0"/>
              <a:t>: Al leer y escribir no solo ejecutamos reglas ortográficas sobre un texto. Ejemplo: El propósito comunicativo está por sobre los aspectos formales de la escritura. La ortografía, redacción, sintaxis al servicio de lo que queremos trasmitir .</a:t>
            </a:r>
          </a:p>
          <a:p>
            <a:pPr marL="342900" lvl="0" indent="-342900" algn="just">
              <a:spcBef>
                <a:spcPct val="20000"/>
              </a:spcBef>
            </a:pPr>
            <a:endParaRPr lang="es-CL" dirty="0"/>
          </a:p>
          <a:p>
            <a:pPr marL="342900" lvl="0" indent="-342900" algn="just">
              <a:spcBef>
                <a:spcPct val="20000"/>
              </a:spcBef>
            </a:pPr>
            <a:r>
              <a:rPr lang="es-CL" dirty="0"/>
              <a:t>2).- </a:t>
            </a:r>
            <a:r>
              <a:rPr lang="es-CL" b="1" dirty="0"/>
              <a:t>Los géneros discursivos</a:t>
            </a:r>
            <a:r>
              <a:rPr lang="es-CL" dirty="0"/>
              <a:t>: Adoptamos una actitud concreta y un punto de vista como autores o lectores, según el tipo de discurso o texto que leemos o escribimos. Ejemplo: Mi disposición comunicativa como autora es distinta al escribir un texto argumentativo que al escribir un poema o una receta de cocina. </a:t>
            </a:r>
          </a:p>
          <a:p>
            <a:pPr marL="342900" lvl="0" indent="-342900" algn="just">
              <a:spcBef>
                <a:spcPct val="20000"/>
              </a:spcBef>
            </a:pPr>
            <a:endParaRPr lang="es-CL" dirty="0"/>
          </a:p>
          <a:p>
            <a:pPr marL="342900" lvl="0" indent="-342900" algn="just">
              <a:spcBef>
                <a:spcPct val="20000"/>
              </a:spcBef>
            </a:pPr>
            <a:r>
              <a:rPr lang="es-CL" dirty="0"/>
              <a:t>3).- </a:t>
            </a:r>
            <a:r>
              <a:rPr lang="es-CL" b="1" dirty="0"/>
              <a:t>Los roles de autor (escritura):  </a:t>
            </a:r>
            <a:r>
              <a:rPr lang="es-CL" dirty="0"/>
              <a:t>Utilizamos unos estilos de pensamiento preestablecidos. Ejemplo: Al escribir se refleja la forma que tenemos de ver el mundo y nuestro conocimiento del tipo de texto que vamos a escribir. </a:t>
            </a:r>
          </a:p>
        </p:txBody>
      </p:sp>
    </p:spTree>
    <p:extLst>
      <p:ext uri="{BB962C8B-B14F-4D97-AF65-F5344CB8AC3E}">
        <p14:creationId xmlns:p14="http://schemas.microsoft.com/office/powerpoint/2010/main" val="3293916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7447</TotalTime>
  <Words>1284</Words>
  <Application>Microsoft Office PowerPoint</Application>
  <PresentationFormat>Personalizado</PresentationFormat>
  <Paragraphs>248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Monotype Sorts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 2017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PPT Guillier</dc:title>
  <dc:creator>Patricio Astorga Veloso</dc:creator>
  <cp:lastModifiedBy>Gabriela Sieveking</cp:lastModifiedBy>
  <cp:revision>94</cp:revision>
  <dcterms:created xsi:type="dcterms:W3CDTF">2017-09-28T04:03:02Z</dcterms:created>
  <dcterms:modified xsi:type="dcterms:W3CDTF">2019-08-23T14:52:39Z</dcterms:modified>
</cp:coreProperties>
</file>